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657" r:id="rId1"/>
  </p:sldMasterIdLst>
  <p:sldIdLst>
    <p:sldId id="256" r:id="rId2"/>
    <p:sldId id="258" r:id="rId3"/>
    <p:sldId id="257" r:id="rId4"/>
    <p:sldId id="267" r:id="rId5"/>
    <p:sldId id="260" r:id="rId6"/>
    <p:sldId id="261" r:id="rId7"/>
    <p:sldId id="262" r:id="rId8"/>
    <p:sldId id="264" r:id="rId9"/>
    <p:sldId id="266" r:id="rId10"/>
    <p:sldId id="268" r:id="rId11"/>
    <p:sldId id="269" r:id="rId12"/>
    <p:sldId id="270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43" autoAdjust="0"/>
  </p:normalViewPr>
  <p:slideViewPr>
    <p:cSldViewPr snapToGrid="0" snapToObjects="1">
      <p:cViewPr varScale="1">
        <p:scale>
          <a:sx n="169" d="100"/>
          <a:sy n="169" d="100"/>
        </p:scale>
        <p:origin x="-127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D3E41-E2DE-48B7-AD25-2C05D8372D60}" type="datetime4">
              <a:rPr lang="en-US" smtClean="0"/>
              <a:pPr/>
              <a:t>May 3,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78D1B-BB73-41B2-8202-C6678B761557}" type="datetime4">
              <a:rPr lang="en-US" smtClean="0"/>
              <a:pPr/>
              <a:t>May 3,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FE2E0F4-0C61-0944-BE05-5DD692D8E396}" type="datetimeFigureOut">
              <a:rPr lang="en-US" smtClean="0"/>
              <a:t>5/2/17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960CC7A1-9FB6-B447-9B29-042E3C62468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658" r:id="rId1"/>
    <p:sldLayoutId id="2147485659" r:id="rId2"/>
    <p:sldLayoutId id="2147485660" r:id="rId3"/>
    <p:sldLayoutId id="2147485661" r:id="rId4"/>
    <p:sldLayoutId id="2147485662" r:id="rId5"/>
    <p:sldLayoutId id="2147485663" r:id="rId6"/>
    <p:sldLayoutId id="2147485664" r:id="rId7"/>
    <p:sldLayoutId id="2147485665" r:id="rId8"/>
    <p:sldLayoutId id="2147485666" r:id="rId9"/>
    <p:sldLayoutId id="2147485667" r:id="rId10"/>
    <p:sldLayoutId id="2147485668" r:id="rId11"/>
    <p:sldLayoutId id="2147485669" r:id="rId12"/>
    <p:sldLayoutId id="2147485670" r:id="rId13"/>
    <p:sldLayoutId id="2147485671" r:id="rId14"/>
    <p:sldLayoutId id="2147485672" r:id="rId15"/>
    <p:sldLayoutId id="2147485673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0605" y="2754827"/>
            <a:ext cx="8529640" cy="196433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/>
                <a:cs typeface="Arial Black"/>
              </a:rPr>
              <a:t>Exploring Ten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/>
                <a:cs typeface="Arial Black"/>
              </a:rPr>
              <a:t>Years of Crime </a:t>
            </a:r>
            <a:r>
              <a:rPr 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/>
                <a:cs typeface="Arial Black"/>
              </a:rPr>
              <a:t>in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/>
                <a:cs typeface="Arial Black"/>
              </a:rPr>
              <a:t>Philadelphia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 Black"/>
              <a:cs typeface="Arial Black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35500" y="5189994"/>
            <a:ext cx="2461776" cy="1032084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Gabriola"/>
                <a:cs typeface="Gabriola"/>
              </a:rPr>
              <a:t>By</a:t>
            </a:r>
          </a:p>
          <a:p>
            <a:r>
              <a:rPr lang="en-US" sz="32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Gabriola"/>
                <a:cs typeface="Gabriola"/>
              </a:rPr>
              <a:t>Rajat</a:t>
            </a:r>
            <a:r>
              <a:rPr 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Gabriola"/>
                <a:cs typeface="Gabriola"/>
              </a:rPr>
              <a:t> </a:t>
            </a:r>
            <a:r>
              <a:rPr lang="en-US" sz="32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Gabriola"/>
                <a:cs typeface="Gabriola"/>
              </a:rPr>
              <a:t>Handa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Gabriola"/>
              <a:cs typeface="Gabriol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697" y="551652"/>
            <a:ext cx="865120" cy="115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319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Comparative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9821" r="-9821"/>
          <a:stretch>
            <a:fillRect/>
          </a:stretch>
        </p:blipFill>
        <p:spPr>
          <a:xfrm>
            <a:off x="2547620" y="2133600"/>
            <a:ext cx="4787119" cy="3532399"/>
          </a:xfrm>
        </p:spPr>
      </p:pic>
    </p:spTree>
    <p:extLst>
      <p:ext uri="{BB962C8B-B14F-4D97-AF65-F5344CB8AC3E}">
        <p14:creationId xmlns:p14="http://schemas.microsoft.com/office/powerpoint/2010/main" val="3276353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Crime Report for 2015-2016</a:t>
            </a:r>
            <a:endParaRPr lang="en-US" dirty="0"/>
          </a:p>
        </p:txBody>
      </p:sp>
      <p:pic>
        <p:nvPicPr>
          <p:cNvPr id="4" name="Content Placeholder 3" descr="juxt_2015-2016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163" y="1848588"/>
            <a:ext cx="8574087" cy="4831880"/>
          </a:xfrm>
        </p:spPr>
      </p:pic>
    </p:spTree>
    <p:extLst>
      <p:ext uri="{BB962C8B-B14F-4D97-AF65-F5344CB8AC3E}">
        <p14:creationId xmlns:p14="http://schemas.microsoft.com/office/powerpoint/2010/main" val="1781499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6 Crimes, 2006-2017</a:t>
            </a:r>
            <a:endParaRPr lang="en-US" dirty="0"/>
          </a:p>
        </p:txBody>
      </p:sp>
      <p:pic>
        <p:nvPicPr>
          <p:cNvPr id="4" name="Content Placeholder 3" descr="Screen Shot 2017-05-02 at 1.07.38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-7"/>
          <a:stretch/>
        </p:blipFill>
        <p:spPr>
          <a:xfrm>
            <a:off x="284163" y="1908706"/>
            <a:ext cx="8574087" cy="4764248"/>
          </a:xfrm>
        </p:spPr>
      </p:pic>
    </p:spTree>
    <p:extLst>
      <p:ext uri="{BB962C8B-B14F-4D97-AF65-F5344CB8AC3E}">
        <p14:creationId xmlns:p14="http://schemas.microsoft.com/office/powerpoint/2010/main" val="551976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Spatial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9718" r="-19718"/>
          <a:stretch>
            <a:fillRect/>
          </a:stretch>
        </p:blipFill>
        <p:spPr>
          <a:xfrm>
            <a:off x="1781504" y="2133601"/>
            <a:ext cx="5553235" cy="3773006"/>
          </a:xfrm>
        </p:spPr>
      </p:pic>
    </p:spTree>
    <p:extLst>
      <p:ext uri="{BB962C8B-B14F-4D97-AF65-F5344CB8AC3E}">
        <p14:creationId xmlns:p14="http://schemas.microsoft.com/office/powerpoint/2010/main" val="835239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2015-2016, All Other Offenses</a:t>
            </a:r>
            <a:endParaRPr lang="en-US" dirty="0"/>
          </a:p>
        </p:txBody>
      </p:sp>
      <p:pic>
        <p:nvPicPr>
          <p:cNvPr id="4" name="Content Placeholder 3" descr="Screen Shot 2017-05-01 at 10.07.06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163" y="1893676"/>
            <a:ext cx="8574087" cy="4771763"/>
          </a:xfrm>
        </p:spPr>
      </p:pic>
    </p:spTree>
    <p:extLst>
      <p:ext uri="{BB962C8B-B14F-4D97-AF65-F5344CB8AC3E}">
        <p14:creationId xmlns:p14="http://schemas.microsoft.com/office/powerpoint/2010/main" val="590462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2015-</a:t>
            </a:r>
            <a:r>
              <a:rPr lang="en-US" dirty="0" smtClean="0"/>
              <a:t>2016, Other Assaults</a:t>
            </a:r>
            <a:endParaRPr lang="en-US" dirty="0"/>
          </a:p>
        </p:txBody>
      </p:sp>
      <p:pic>
        <p:nvPicPr>
          <p:cNvPr id="4" name="Content Placeholder 3" descr="Screen Shot 2017-05-01 at 10.09.18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163" y="1916220"/>
            <a:ext cx="8574087" cy="4726675"/>
          </a:xfrm>
        </p:spPr>
      </p:pic>
    </p:spTree>
    <p:extLst>
      <p:ext uri="{BB962C8B-B14F-4D97-AF65-F5344CB8AC3E}">
        <p14:creationId xmlns:p14="http://schemas.microsoft.com/office/powerpoint/2010/main" val="3581348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2015-</a:t>
            </a:r>
            <a:r>
              <a:rPr lang="en-US" dirty="0" smtClean="0"/>
              <a:t>2016, Thefts</a:t>
            </a:r>
            <a:endParaRPr lang="en-US" dirty="0"/>
          </a:p>
        </p:txBody>
      </p:sp>
      <p:pic>
        <p:nvPicPr>
          <p:cNvPr id="4" name="Content Placeholder 3" descr="Screen Shot 2017-05-01 at 10.10.46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163" y="1931249"/>
            <a:ext cx="8574087" cy="4734190"/>
          </a:xfrm>
        </p:spPr>
      </p:pic>
    </p:spTree>
    <p:extLst>
      <p:ext uri="{BB962C8B-B14F-4D97-AF65-F5344CB8AC3E}">
        <p14:creationId xmlns:p14="http://schemas.microsoft.com/office/powerpoint/2010/main" val="2999698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664" y="666656"/>
            <a:ext cx="8527586" cy="914400"/>
          </a:xfrm>
        </p:spPr>
        <p:txBody>
          <a:bodyPr>
            <a:normAutofit fontScale="90000"/>
          </a:bodyPr>
          <a:lstStyle/>
          <a:p>
            <a:r>
              <a:rPr lang="en-US" dirty="0"/>
              <a:t>2015-</a:t>
            </a:r>
            <a:r>
              <a:rPr lang="en-US" dirty="0" smtClean="0"/>
              <a:t>2016, Vandalism/</a:t>
            </a:r>
            <a:r>
              <a:rPr lang="en-US" dirty="0"/>
              <a:t>C</a:t>
            </a:r>
            <a:r>
              <a:rPr lang="en-US" dirty="0" smtClean="0"/>
              <a:t>riminal Mischief</a:t>
            </a:r>
            <a:endParaRPr lang="en-US" dirty="0"/>
          </a:p>
        </p:txBody>
      </p:sp>
      <p:pic>
        <p:nvPicPr>
          <p:cNvPr id="4" name="Content Placeholder 3" descr="Screen Shot 2017-05-01 at 10.15.11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0665" y="1886161"/>
            <a:ext cx="8527586" cy="4786791"/>
          </a:xfrm>
        </p:spPr>
      </p:pic>
    </p:spTree>
    <p:extLst>
      <p:ext uri="{BB962C8B-B14F-4D97-AF65-F5344CB8AC3E}">
        <p14:creationId xmlns:p14="http://schemas.microsoft.com/office/powerpoint/2010/main" val="3771561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2015-</a:t>
            </a:r>
            <a:r>
              <a:rPr lang="en-US" dirty="0" smtClean="0"/>
              <a:t>2016, Theft from vehicle </a:t>
            </a:r>
            <a:endParaRPr lang="en-US" dirty="0"/>
          </a:p>
        </p:txBody>
      </p:sp>
      <p:pic>
        <p:nvPicPr>
          <p:cNvPr id="4" name="Content Placeholder 3" descr="Screen Shot 2017-05-01 at 10.17.25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163" y="1863618"/>
            <a:ext cx="8574087" cy="4824364"/>
          </a:xfrm>
        </p:spPr>
      </p:pic>
    </p:spTree>
    <p:extLst>
      <p:ext uri="{BB962C8B-B14F-4D97-AF65-F5344CB8AC3E}">
        <p14:creationId xmlns:p14="http://schemas.microsoft.com/office/powerpoint/2010/main" val="1183496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2015-</a:t>
            </a:r>
            <a:r>
              <a:rPr lang="en-US" dirty="0" smtClean="0"/>
              <a:t>2016, Narcotic/Drug law </a:t>
            </a:r>
            <a:endParaRPr lang="en-US" dirty="0"/>
          </a:p>
        </p:txBody>
      </p:sp>
      <p:pic>
        <p:nvPicPr>
          <p:cNvPr id="4" name="Content Placeholder 3" descr="Screen Shot 2017-05-01 at 10.19.28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163" y="1901192"/>
            <a:ext cx="8574087" cy="4734188"/>
          </a:xfrm>
        </p:spPr>
      </p:pic>
    </p:spTree>
    <p:extLst>
      <p:ext uri="{BB962C8B-B14F-4D97-AF65-F5344CB8AC3E}">
        <p14:creationId xmlns:p14="http://schemas.microsoft.com/office/powerpoint/2010/main" val="1142479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6" name="Content Placeholder 5" descr="Screen Shot 2017-05-02 at 5.59.12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2221" b="-22221"/>
          <a:stretch/>
        </p:blipFill>
        <p:spPr>
          <a:xfrm>
            <a:off x="4749969" y="2411640"/>
            <a:ext cx="3366342" cy="1899225"/>
          </a:xfrm>
        </p:spPr>
      </p:pic>
      <p:pic>
        <p:nvPicPr>
          <p:cNvPr id="8" name="Picture 7" descr="Screen Shot 2017-05-02 at 5.5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55" y="2595562"/>
            <a:ext cx="4059255" cy="16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67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Time series Forecasting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74239" r="-74239"/>
          <a:stretch>
            <a:fillRect/>
          </a:stretch>
        </p:blipFill>
        <p:spPr>
          <a:xfrm>
            <a:off x="1781504" y="2133601"/>
            <a:ext cx="6612866" cy="3730850"/>
          </a:xfrm>
        </p:spPr>
      </p:pic>
    </p:spTree>
    <p:extLst>
      <p:ext uri="{BB962C8B-B14F-4D97-AF65-F5344CB8AC3E}">
        <p14:creationId xmlns:p14="http://schemas.microsoft.com/office/powerpoint/2010/main" val="245972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Plot</a:t>
            </a:r>
            <a:endParaRPr lang="en-US" dirty="0"/>
          </a:p>
        </p:txBody>
      </p:sp>
      <p:pic>
        <p:nvPicPr>
          <p:cNvPr id="4" name="Content Placeholder 3" descr="cor_plot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29" r="-6629"/>
          <a:stretch/>
        </p:blipFill>
        <p:spPr>
          <a:xfrm>
            <a:off x="284164" y="1788472"/>
            <a:ext cx="8418324" cy="4839341"/>
          </a:xfrm>
        </p:spPr>
      </p:pic>
    </p:spTree>
    <p:extLst>
      <p:ext uri="{BB962C8B-B14F-4D97-AF65-F5344CB8AC3E}">
        <p14:creationId xmlns:p14="http://schemas.microsoft.com/office/powerpoint/2010/main" val="3571430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</a:t>
            </a:r>
            <a:endParaRPr lang="en-US" dirty="0"/>
          </a:p>
        </p:txBody>
      </p:sp>
      <p:pic>
        <p:nvPicPr>
          <p:cNvPr id="4" name="Content Placeholder 3" descr="ts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299" r="-40299"/>
          <a:stretch/>
        </p:blipFill>
        <p:spPr>
          <a:xfrm>
            <a:off x="284163" y="2133600"/>
            <a:ext cx="8574087" cy="4411605"/>
          </a:xfrm>
        </p:spPr>
      </p:pic>
    </p:spTree>
    <p:extLst>
      <p:ext uri="{BB962C8B-B14F-4D97-AF65-F5344CB8AC3E}">
        <p14:creationId xmlns:p14="http://schemas.microsoft.com/office/powerpoint/2010/main" val="2203317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&amp; Seasonality</a:t>
            </a:r>
            <a:endParaRPr lang="en-US" dirty="0"/>
          </a:p>
        </p:txBody>
      </p:sp>
      <p:pic>
        <p:nvPicPr>
          <p:cNvPr id="4" name="Content Placeholder 3" descr="ts_tre_seas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336" r="-41336"/>
          <a:stretch/>
        </p:blipFill>
        <p:spPr>
          <a:xfrm>
            <a:off x="284163" y="1901192"/>
            <a:ext cx="8574087" cy="4576382"/>
          </a:xfrm>
        </p:spPr>
      </p:pic>
    </p:spTree>
    <p:extLst>
      <p:ext uri="{BB962C8B-B14F-4D97-AF65-F5344CB8AC3E}">
        <p14:creationId xmlns:p14="http://schemas.microsoft.com/office/powerpoint/2010/main" val="3882927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ACF Plot</a:t>
            </a:r>
            <a:endParaRPr lang="en-US" dirty="0"/>
          </a:p>
        </p:txBody>
      </p:sp>
      <p:pic>
        <p:nvPicPr>
          <p:cNvPr id="4" name="Content Placeholder 3" descr="ts_ACF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312" r="-39312"/>
          <a:stretch/>
        </p:blipFill>
        <p:spPr>
          <a:xfrm>
            <a:off x="284163" y="1938764"/>
            <a:ext cx="8574087" cy="4508752"/>
          </a:xfrm>
        </p:spPr>
      </p:pic>
    </p:spTree>
    <p:extLst>
      <p:ext uri="{BB962C8B-B14F-4D97-AF65-F5344CB8AC3E}">
        <p14:creationId xmlns:p14="http://schemas.microsoft.com/office/powerpoint/2010/main" val="695224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model</a:t>
            </a:r>
            <a:endParaRPr lang="en-US" dirty="0"/>
          </a:p>
        </p:txBody>
      </p:sp>
      <p:pic>
        <p:nvPicPr>
          <p:cNvPr id="8" name="Content Placeholder 7" descr="ts_Forecast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656" r="-37656"/>
          <a:stretch/>
        </p:blipFill>
        <p:spPr>
          <a:xfrm>
            <a:off x="284163" y="1931249"/>
            <a:ext cx="8574087" cy="4636499"/>
          </a:xfrm>
        </p:spPr>
      </p:pic>
    </p:spTree>
    <p:extLst>
      <p:ext uri="{BB962C8B-B14F-4D97-AF65-F5344CB8AC3E}">
        <p14:creationId xmlns:p14="http://schemas.microsoft.com/office/powerpoint/2010/main" val="1857267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Summary</a:t>
            </a:r>
            <a:endParaRPr lang="en-US" dirty="0"/>
          </a:p>
        </p:txBody>
      </p:sp>
      <p:pic>
        <p:nvPicPr>
          <p:cNvPr id="6" name="Content Placeholder 5" descr="Screen Shot 2017-05-03 at 2.10.1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559" b="-11559"/>
          <a:stretch>
            <a:fillRect/>
          </a:stretch>
        </p:blipFill>
        <p:spPr>
          <a:xfrm>
            <a:off x="284163" y="1951046"/>
            <a:ext cx="8574088" cy="4175117"/>
          </a:xfrm>
        </p:spPr>
      </p:pic>
    </p:spTree>
    <p:extLst>
      <p:ext uri="{BB962C8B-B14F-4D97-AF65-F5344CB8AC3E}">
        <p14:creationId xmlns:p14="http://schemas.microsoft.com/office/powerpoint/2010/main" val="3125154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Residual plot</a:t>
            </a:r>
            <a:endParaRPr lang="en-US" dirty="0"/>
          </a:p>
        </p:txBody>
      </p:sp>
      <p:pic>
        <p:nvPicPr>
          <p:cNvPr id="4" name="Content Placeholder 3" descr="ts_resi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277" r="-20277"/>
          <a:stretch/>
        </p:blipFill>
        <p:spPr>
          <a:xfrm>
            <a:off x="284163" y="1886162"/>
            <a:ext cx="8574087" cy="4117993"/>
          </a:xfrm>
        </p:spPr>
      </p:pic>
      <p:pic>
        <p:nvPicPr>
          <p:cNvPr id="5" name="Picture 4" descr="Screen Shot 2017-05-03 at 2.08.5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747" y="6027160"/>
            <a:ext cx="5869294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908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Exploratory Data Analysis.</a:t>
            </a:r>
          </a:p>
          <a:p>
            <a:pPr marL="68580" indent="0">
              <a:buNone/>
            </a:pPr>
            <a:endParaRPr lang="en-US" b="1" dirty="0" smtClean="0"/>
          </a:p>
          <a:p>
            <a:r>
              <a:rPr lang="en-US" b="1" dirty="0" smtClean="0"/>
              <a:t>Comparative Analysis.</a:t>
            </a:r>
          </a:p>
          <a:p>
            <a:pPr marL="68580" indent="0">
              <a:buNone/>
            </a:pPr>
            <a:endParaRPr lang="en-US" b="1" dirty="0" smtClean="0"/>
          </a:p>
          <a:p>
            <a:r>
              <a:rPr lang="en-US" b="1" dirty="0"/>
              <a:t>Spatial </a:t>
            </a:r>
            <a:r>
              <a:rPr lang="en-US" b="1" dirty="0"/>
              <a:t>A</a:t>
            </a:r>
            <a:r>
              <a:rPr lang="en-US" b="1" dirty="0" smtClean="0"/>
              <a:t>nalysis.</a:t>
            </a:r>
          </a:p>
          <a:p>
            <a:pPr marL="68580" indent="0">
              <a:buNone/>
            </a:pPr>
            <a:endParaRPr lang="en-US" b="1" dirty="0" smtClean="0"/>
          </a:p>
          <a:p>
            <a:r>
              <a:rPr lang="en-US" b="1" dirty="0" smtClean="0"/>
              <a:t>Time series Forecasting.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49741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Exploratory Data </a:t>
            </a:r>
            <a:r>
              <a:rPr lang="en-US" b="1" dirty="0" smtClean="0"/>
              <a:t>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4239" r="-74239"/>
          <a:stretch/>
        </p:blipFill>
        <p:spPr>
          <a:xfrm>
            <a:off x="1082599" y="2133600"/>
            <a:ext cx="7076747" cy="3992563"/>
          </a:xfrm>
        </p:spPr>
      </p:pic>
    </p:spTree>
    <p:extLst>
      <p:ext uri="{BB962C8B-B14F-4D97-AF65-F5344CB8AC3E}">
        <p14:creationId xmlns:p14="http://schemas.microsoft.com/office/powerpoint/2010/main" val="1800739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Crimes by Year</a:t>
            </a:r>
          </a:p>
        </p:txBody>
      </p:sp>
      <p:pic>
        <p:nvPicPr>
          <p:cNvPr id="7" name="Content Placeholder 6" descr="CRIMES_BY_YEAR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163" y="1841074"/>
            <a:ext cx="8574087" cy="4424789"/>
          </a:xfrm>
        </p:spPr>
      </p:pic>
    </p:spTree>
    <p:extLst>
      <p:ext uri="{BB962C8B-B14F-4D97-AF65-F5344CB8AC3E}">
        <p14:creationId xmlns:p14="http://schemas.microsoft.com/office/powerpoint/2010/main" val="2135132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Crimes by </a:t>
            </a:r>
            <a:r>
              <a:rPr lang="en-US" dirty="0" smtClean="0"/>
              <a:t>Year &amp; Month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r_mon_year_j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63" y="1963110"/>
            <a:ext cx="8629650" cy="467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632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Crimes by H</a:t>
            </a:r>
            <a:r>
              <a:rPr lang="en-US" dirty="0" smtClean="0"/>
              <a:t>our </a:t>
            </a:r>
            <a:r>
              <a:rPr lang="en-US" dirty="0"/>
              <a:t>&amp; Month</a:t>
            </a:r>
          </a:p>
        </p:txBody>
      </p:sp>
      <p:pic>
        <p:nvPicPr>
          <p:cNvPr id="4" name="Content Placeholder 3" descr="cr_by mont_yr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53" b="-1253"/>
          <a:stretch/>
        </p:blipFill>
        <p:spPr>
          <a:xfrm>
            <a:off x="284163" y="1848046"/>
            <a:ext cx="8574087" cy="4727218"/>
          </a:xfrm>
        </p:spPr>
      </p:pic>
    </p:spTree>
    <p:extLst>
      <p:ext uri="{BB962C8B-B14F-4D97-AF65-F5344CB8AC3E}">
        <p14:creationId xmlns:p14="http://schemas.microsoft.com/office/powerpoint/2010/main" val="1368734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Count of Various types of crime for each year</a:t>
            </a:r>
            <a:endParaRPr lang="en-US" dirty="0"/>
          </a:p>
        </p:txBody>
      </p:sp>
      <p:pic>
        <p:nvPicPr>
          <p:cNvPr id="6" name="Content Placeholder 5" descr="Screen Shot 2017-05-02 at 6.38.50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163" y="1871132"/>
            <a:ext cx="8574087" cy="4779278"/>
          </a:xfrm>
        </p:spPr>
      </p:pic>
    </p:spTree>
    <p:extLst>
      <p:ext uri="{BB962C8B-B14F-4D97-AF65-F5344CB8AC3E}">
        <p14:creationId xmlns:p14="http://schemas.microsoft.com/office/powerpoint/2010/main" val="2432055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 crimes in Police Headquarters</a:t>
            </a:r>
            <a:endParaRPr lang="en-US" dirty="0"/>
          </a:p>
        </p:txBody>
      </p:sp>
      <p:pic>
        <p:nvPicPr>
          <p:cNvPr id="4" name="Content Placeholder 3" descr="Screen Shot 2017-05-01 at 11.55.20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98" r="-1498"/>
          <a:stretch/>
        </p:blipFill>
        <p:spPr>
          <a:xfrm>
            <a:off x="284163" y="1945735"/>
            <a:ext cx="8574087" cy="4569412"/>
          </a:xfrm>
        </p:spPr>
      </p:pic>
    </p:spTree>
    <p:extLst>
      <p:ext uri="{BB962C8B-B14F-4D97-AF65-F5344CB8AC3E}">
        <p14:creationId xmlns:p14="http://schemas.microsoft.com/office/powerpoint/2010/main" val="3329607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pectrum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Spectrum.thmx</Template>
  <TotalTime>566</TotalTime>
  <Words>133</Words>
  <Application>Microsoft Macintosh PowerPoint</Application>
  <PresentationFormat>On-screen Show (4:3)</PresentationFormat>
  <Paragraphs>36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Spectrum</vt:lpstr>
      <vt:lpstr>Exploring Ten Years of Crime in Philadelphia</vt:lpstr>
      <vt:lpstr>Motivation</vt:lpstr>
      <vt:lpstr>Layout</vt:lpstr>
      <vt:lpstr>Exploratory Data Analysis</vt:lpstr>
      <vt:lpstr>Crimes by Year</vt:lpstr>
      <vt:lpstr>Crimes by Year &amp; Month</vt:lpstr>
      <vt:lpstr>Crimes by Hour &amp; Month</vt:lpstr>
      <vt:lpstr>Count of Various types of crime for each year</vt:lpstr>
      <vt:lpstr>Top crimes in Police Headquarters</vt:lpstr>
      <vt:lpstr>Comparative Analysis</vt:lpstr>
      <vt:lpstr>Crime Report for 2015-2016</vt:lpstr>
      <vt:lpstr>Top 6 Crimes, 2006-2017</vt:lpstr>
      <vt:lpstr>Spatial Analysis</vt:lpstr>
      <vt:lpstr>2015-2016, All Other Offenses</vt:lpstr>
      <vt:lpstr>2015-2016, Other Assaults</vt:lpstr>
      <vt:lpstr>2015-2016, Thefts</vt:lpstr>
      <vt:lpstr>2015-2016, Vandalism/Criminal Mischief</vt:lpstr>
      <vt:lpstr>2015-2016, Theft from vehicle </vt:lpstr>
      <vt:lpstr>2015-2016, Narcotic/Drug law </vt:lpstr>
      <vt:lpstr>Time series Forecasting</vt:lpstr>
      <vt:lpstr>Correlation Plot</vt:lpstr>
      <vt:lpstr>Time Series</vt:lpstr>
      <vt:lpstr>Trend &amp; Seasonality</vt:lpstr>
      <vt:lpstr>ACF Plot</vt:lpstr>
      <vt:lpstr>Linear regression model</vt:lpstr>
      <vt:lpstr>Model Summary</vt:lpstr>
      <vt:lpstr>Residual plot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Ten Years of Crime Data in Philadelphia</dc:title>
  <dc:creator>STEM</dc:creator>
  <cp:lastModifiedBy>STEM</cp:lastModifiedBy>
  <cp:revision>26</cp:revision>
  <dcterms:created xsi:type="dcterms:W3CDTF">2017-05-02T21:16:09Z</dcterms:created>
  <dcterms:modified xsi:type="dcterms:W3CDTF">2017-05-03T06:43:07Z</dcterms:modified>
</cp:coreProperties>
</file>

<file path=docProps/thumbnail.jpeg>
</file>